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Slab"/>
      <p:regular r:id="rId15"/>
      <p:bold r:id="rId16"/>
    </p:embeddedFont>
    <p:embeddedFont>
      <p:font typeface="Roboto"/>
      <p:regular r:id="rId17"/>
      <p:bold r:id="rId18"/>
      <p:italic r:id="rId19"/>
      <p:boldItalic r:id="rId20"/>
    </p:embeddedFont>
    <p:embeddedFont>
      <p:font typeface="Roboto Condensed"/>
      <p:regular r:id="rId21"/>
      <p:bold r:id="rId22"/>
      <p:italic r:id="rId23"/>
      <p:boldItalic r:id="rId24"/>
    </p:embeddedFont>
    <p:embeddedFont>
      <p:font typeface="Gill San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RobotoCondensed-bold.fntdata"/><Relationship Id="rId21" Type="http://schemas.openxmlformats.org/officeDocument/2006/relationships/font" Target="fonts/RobotoCondensed-regular.fntdata"/><Relationship Id="rId24" Type="http://schemas.openxmlformats.org/officeDocument/2006/relationships/font" Target="fonts/RobotoCondensed-boldItalic.fntdata"/><Relationship Id="rId23" Type="http://schemas.openxmlformats.org/officeDocument/2006/relationships/font" Target="fonts/RobotoCondense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illSans-bold.fntdata"/><Relationship Id="rId25" Type="http://schemas.openxmlformats.org/officeDocument/2006/relationships/font" Target="fonts/Gill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font" Target="fonts/RobotoSlab-bold.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9451" y="336925"/>
            <a:ext cx="7893000" cy="2052600"/>
          </a:xfrm>
          <a:prstGeom prst="rect">
            <a:avLst/>
          </a:prstGeom>
          <a:noFill/>
          <a:ln>
            <a:noFill/>
          </a:ln>
          <a:effectLst>
            <a:outerShdw blurRad="57150" rotWithShape="0" algn="bl" dir="5400000" dist="19050">
              <a:srgbClr val="000000">
                <a:alpha val="49411"/>
              </a:srgbClr>
            </a:outerShdw>
          </a:effectLst>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579450" y="2274075"/>
            <a:ext cx="78930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b="0" l="0" r="0" t="0"/>
          <a:stretch/>
        </p:blipFill>
        <p:spPr>
          <a:xfrm>
            <a:off x="3444098" y="3793675"/>
            <a:ext cx="2077824" cy="1139351"/>
          </a:xfrm>
          <a:prstGeom prst="rect">
            <a:avLst/>
          </a:prstGeom>
          <a:noFill/>
          <a:ln>
            <a:noFill/>
          </a:ln>
        </p:spPr>
      </p:pic>
      <p:sp>
        <p:nvSpPr>
          <p:cNvPr id="14" name="Google Shape;14;p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4" name="Google Shape;84;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85" name="Google Shape;8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 name="Shape 17"/>
        <p:cNvGrpSpPr/>
        <p:nvPr/>
      </p:nvGrpSpPr>
      <p:grpSpPr>
        <a:xfrm>
          <a:off x="0" y="0"/>
          <a:ext cx="0" cy="0"/>
          <a:chOff x="0" y="0"/>
          <a:chExt cx="0" cy="0"/>
        </a:xfrm>
      </p:grpSpPr>
      <p:sp>
        <p:nvSpPr>
          <p:cNvPr id="18" name="Google Shape;18;p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9" name="Google Shape;19;p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 name="Google Shape;20;p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Char char="●"/>
              <a:defRPr>
                <a:solidFill>
                  <a:srgbClr val="666666"/>
                </a:solidFill>
              </a:defRPr>
            </a:lvl1pPr>
            <a:lvl2pPr indent="-317500" lvl="1" marL="914400" algn="l">
              <a:lnSpc>
                <a:spcPct val="115000"/>
              </a:lnSpc>
              <a:spcBef>
                <a:spcPts val="0"/>
              </a:spcBef>
              <a:spcAft>
                <a:spcPts val="0"/>
              </a:spcAft>
              <a:buClr>
                <a:srgbClr val="666666"/>
              </a:buClr>
              <a:buSzPts val="1400"/>
              <a:buChar char="○"/>
              <a:defRPr>
                <a:solidFill>
                  <a:srgbClr val="666666"/>
                </a:solidFill>
              </a:defRPr>
            </a:lvl2pPr>
            <a:lvl3pPr indent="-317500" lvl="2" marL="1371600" algn="l">
              <a:lnSpc>
                <a:spcPct val="115000"/>
              </a:lnSpc>
              <a:spcBef>
                <a:spcPts val="0"/>
              </a:spcBef>
              <a:spcAft>
                <a:spcPts val="0"/>
              </a:spcAft>
              <a:buClr>
                <a:srgbClr val="666666"/>
              </a:buClr>
              <a:buSzPts val="1400"/>
              <a:buChar char="■"/>
              <a:defRPr>
                <a:solidFill>
                  <a:srgbClr val="666666"/>
                </a:solidFill>
              </a:defRPr>
            </a:lvl3pPr>
            <a:lvl4pPr indent="-317500" lvl="3" marL="1828800" algn="l">
              <a:lnSpc>
                <a:spcPct val="115000"/>
              </a:lnSpc>
              <a:spcBef>
                <a:spcPts val="0"/>
              </a:spcBef>
              <a:spcAft>
                <a:spcPts val="0"/>
              </a:spcAft>
              <a:buClr>
                <a:srgbClr val="666666"/>
              </a:buClr>
              <a:buSzPts val="1400"/>
              <a:buChar char="●"/>
              <a:defRPr>
                <a:solidFill>
                  <a:srgbClr val="666666"/>
                </a:solidFill>
              </a:defRPr>
            </a:lvl4pPr>
            <a:lvl5pPr indent="-317500" lvl="4" marL="2286000" algn="l">
              <a:lnSpc>
                <a:spcPct val="115000"/>
              </a:lnSpc>
              <a:spcBef>
                <a:spcPts val="0"/>
              </a:spcBef>
              <a:spcAft>
                <a:spcPts val="0"/>
              </a:spcAft>
              <a:buClr>
                <a:srgbClr val="666666"/>
              </a:buClr>
              <a:buSzPts val="1400"/>
              <a:buChar char="○"/>
              <a:defRPr>
                <a:solidFill>
                  <a:srgbClr val="666666"/>
                </a:solidFill>
              </a:defRPr>
            </a:lvl5pPr>
            <a:lvl6pPr indent="-317500" lvl="5" marL="2743200" algn="l">
              <a:lnSpc>
                <a:spcPct val="115000"/>
              </a:lnSpc>
              <a:spcBef>
                <a:spcPts val="0"/>
              </a:spcBef>
              <a:spcAft>
                <a:spcPts val="0"/>
              </a:spcAft>
              <a:buClr>
                <a:srgbClr val="666666"/>
              </a:buClr>
              <a:buSzPts val="1400"/>
              <a:buChar char="■"/>
              <a:defRPr>
                <a:solidFill>
                  <a:srgbClr val="666666"/>
                </a:solidFill>
              </a:defRPr>
            </a:lvl6pPr>
            <a:lvl7pPr indent="-317500" lvl="6" marL="3200400" algn="l">
              <a:lnSpc>
                <a:spcPct val="115000"/>
              </a:lnSpc>
              <a:spcBef>
                <a:spcPts val="0"/>
              </a:spcBef>
              <a:spcAft>
                <a:spcPts val="0"/>
              </a:spcAft>
              <a:buClr>
                <a:srgbClr val="666666"/>
              </a:buClr>
              <a:buSzPts val="1400"/>
              <a:buChar char="●"/>
              <a:defRPr>
                <a:solidFill>
                  <a:srgbClr val="666666"/>
                </a:solidFill>
              </a:defRPr>
            </a:lvl7pPr>
            <a:lvl8pPr indent="-317500" lvl="7" marL="3657600" algn="l">
              <a:lnSpc>
                <a:spcPct val="115000"/>
              </a:lnSpc>
              <a:spcBef>
                <a:spcPts val="0"/>
              </a:spcBef>
              <a:spcAft>
                <a:spcPts val="0"/>
              </a:spcAft>
              <a:buClr>
                <a:srgbClr val="666666"/>
              </a:buClr>
              <a:buSzPts val="1400"/>
              <a:buChar char="○"/>
              <a:defRPr>
                <a:solidFill>
                  <a:srgbClr val="666666"/>
                </a:solidFill>
              </a:defRPr>
            </a:lvl8pPr>
            <a:lvl9pPr indent="-317500" lvl="8" marL="4114800" algn="l">
              <a:lnSpc>
                <a:spcPct val="115000"/>
              </a:lnSpc>
              <a:spcBef>
                <a:spcPts val="0"/>
              </a:spcBef>
              <a:spcAft>
                <a:spcPts val="0"/>
              </a:spcAft>
              <a:buClr>
                <a:srgbClr val="666666"/>
              </a:buClr>
              <a:buSzPts val="1400"/>
              <a:buChar char="■"/>
              <a:defRPr>
                <a:solidFill>
                  <a:srgbClr val="666666"/>
                </a:solidFill>
              </a:defRPr>
            </a:lvl9pPr>
          </a:lstStyle>
          <a:p/>
        </p:txBody>
      </p:sp>
      <p:sp>
        <p:nvSpPr>
          <p:cNvPr id="21" name="Google Shape;21;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26" name="Google Shape;26;p3"/>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311700" y="2150850"/>
            <a:ext cx="8520600" cy="8418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34" name="Google Shape;34;p4"/>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5" name="Shape 35"/>
        <p:cNvGrpSpPr/>
        <p:nvPr/>
      </p:nvGrpSpPr>
      <p:grpSpPr>
        <a:xfrm>
          <a:off x="0" y="0"/>
          <a:ext cx="0" cy="0"/>
          <a:chOff x="0" y="0"/>
          <a:chExt cx="0" cy="0"/>
        </a:xfrm>
      </p:grpSpPr>
      <p:sp>
        <p:nvSpPr>
          <p:cNvPr id="36" name="Google Shape;36;p5"/>
          <p:cNvSpPr txBox="1"/>
          <p:nvPr>
            <p:ph type="title"/>
          </p:nvPr>
        </p:nvSpPr>
        <p:spPr>
          <a:xfrm>
            <a:off x="364950" y="197775"/>
            <a:ext cx="8520600" cy="8418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7" name="Google Shape;37;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42" name="Google Shape;42;p5"/>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 name="Shape 43"/>
        <p:cNvGrpSpPr/>
        <p:nvPr/>
      </p:nvGrpSpPr>
      <p:grpSpPr>
        <a:xfrm>
          <a:off x="0" y="0"/>
          <a:ext cx="0" cy="0"/>
          <a:chOff x="0" y="0"/>
          <a:chExt cx="0" cy="0"/>
        </a:xfrm>
      </p:grpSpPr>
      <p:sp>
        <p:nvSpPr>
          <p:cNvPr id="44" name="Google Shape;44;p6"/>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6"/>
          <p:cNvSpPr txBox="1"/>
          <p:nvPr>
            <p:ph idx="1" type="body"/>
          </p:nvPr>
        </p:nvSpPr>
        <p:spPr>
          <a:xfrm>
            <a:off x="311700" y="10000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51" name="Google Shape;51;p6"/>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pic>
        <p:nvPicPr>
          <p:cNvPr id="52" name="Google Shape;52;p6"/>
          <p:cNvPicPr preferRelativeResize="0"/>
          <p:nvPr/>
        </p:nvPicPr>
        <p:blipFill rotWithShape="1">
          <a:blip r:embed="rId3">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3" name="Shape 53"/>
        <p:cNvGrpSpPr/>
        <p:nvPr/>
      </p:nvGrpSpPr>
      <p:grpSpPr>
        <a:xfrm>
          <a:off x="0" y="0"/>
          <a:ext cx="0" cy="0"/>
          <a:chOff x="0" y="0"/>
          <a:chExt cx="0" cy="0"/>
        </a:xfrm>
      </p:grpSpPr>
      <p:sp>
        <p:nvSpPr>
          <p:cNvPr id="54" name="Google Shape;54;p7"/>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7"/>
          <p:cNvSpPr txBox="1"/>
          <p:nvPr>
            <p:ph idx="1" type="body"/>
          </p:nvPr>
        </p:nvSpPr>
        <p:spPr>
          <a:xfrm>
            <a:off x="311700" y="100007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56" name="Google Shape;5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7"/>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7"/>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7"/>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61" name="Google Shape;61;p7"/>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
        <p:nvSpPr>
          <p:cNvPr id="62" name="Google Shape;62;p7"/>
          <p:cNvSpPr txBox="1"/>
          <p:nvPr>
            <p:ph idx="2" type="body"/>
          </p:nvPr>
        </p:nvSpPr>
        <p:spPr>
          <a:xfrm>
            <a:off x="4635275" y="97502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63" name="Google Shape;63;p7"/>
          <p:cNvPicPr preferRelativeResize="0"/>
          <p:nvPr/>
        </p:nvPicPr>
        <p:blipFill rotWithShape="1">
          <a:blip r:embed="rId3">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7" name="Shape 67"/>
        <p:cNvGrpSpPr/>
        <p:nvPr/>
      </p:nvGrpSpPr>
      <p:grpSpPr>
        <a:xfrm>
          <a:off x="0" y="0"/>
          <a:ext cx="0" cy="0"/>
          <a:chOff x="0" y="0"/>
          <a:chExt cx="0" cy="0"/>
        </a:xfrm>
      </p:grpSpPr>
      <p:sp>
        <p:nvSpPr>
          <p:cNvPr id="68" name="Google Shape;68;p9"/>
          <p:cNvSpPr txBox="1"/>
          <p:nvPr>
            <p:ph type="title"/>
          </p:nvPr>
        </p:nvSpPr>
        <p:spPr>
          <a:xfrm>
            <a:off x="5144100" y="17565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9" name="Google Shape;6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
        <p:nvSpPr>
          <p:cNvPr id="71" name="Google Shape;71;p9"/>
          <p:cNvSpPr txBox="1"/>
          <p:nvPr>
            <p:ph idx="1"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pic>
        <p:nvPicPr>
          <p:cNvPr id="72" name="Google Shape;72;p9"/>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73" name="Shape 73"/>
        <p:cNvGrpSpPr/>
        <p:nvPr/>
      </p:nvGrpSpPr>
      <p:grpSpPr>
        <a:xfrm>
          <a:off x="0" y="0"/>
          <a:ext cx="0" cy="0"/>
          <a:chOff x="0" y="0"/>
          <a:chExt cx="0" cy="0"/>
        </a:xfrm>
      </p:grpSpPr>
      <p:sp>
        <p:nvSpPr>
          <p:cNvPr id="74" name="Google Shape;74;p10"/>
          <p:cNvSpPr txBox="1"/>
          <p:nvPr>
            <p:ph type="title"/>
          </p:nvPr>
        </p:nvSpPr>
        <p:spPr>
          <a:xfrm>
            <a:off x="341425" y="11760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0"/>
          <p:cNvSpPr txBox="1"/>
          <p:nvPr>
            <p:ph idx="1" type="body"/>
          </p:nvPr>
        </p:nvSpPr>
        <p:spPr>
          <a:xfrm>
            <a:off x="410725" y="12468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77" name="Google Shape;77;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81" name="Google Shape;81;p10"/>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type="ctrTitle"/>
          </p:nvPr>
        </p:nvSpPr>
        <p:spPr>
          <a:xfrm>
            <a:off x="579450" y="336925"/>
            <a:ext cx="7893000" cy="1823400"/>
          </a:xfrm>
          <a:prstGeom prst="rect">
            <a:avLst/>
          </a:prstGeom>
          <a:noFill/>
          <a:ln>
            <a:noFill/>
          </a:ln>
          <a:effectLst>
            <a:outerShdw blurRad="57150" rotWithShape="0" algn="bl" dir="5400000" dist="19050">
              <a:srgbClr val="000000">
                <a:alpha val="49411"/>
              </a:srgbClr>
            </a:outerShdw>
          </a:effectLst>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88887"/>
              <a:buNone/>
            </a:pPr>
            <a:r>
              <a:rPr b="1" lang="en" sz="6500"/>
              <a:t>Note Taking and Time Management Skills</a:t>
            </a:r>
            <a:endParaRPr b="1" sz="6500"/>
          </a:p>
        </p:txBody>
      </p:sp>
      <p:sp>
        <p:nvSpPr>
          <p:cNvPr id="91" name="Google Shape;91;p12"/>
          <p:cNvSpPr txBox="1"/>
          <p:nvPr>
            <p:ph idx="1" type="subTitle"/>
          </p:nvPr>
        </p:nvSpPr>
        <p:spPr>
          <a:xfrm>
            <a:off x="579450" y="2449725"/>
            <a:ext cx="7893000" cy="1238400"/>
          </a:xfrm>
          <a:prstGeom prst="rect">
            <a:avLst/>
          </a:prstGeom>
          <a:noFill/>
          <a:ln>
            <a:noFill/>
          </a:ln>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College Prep</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Mr. Gordon</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jgordon@bisdtx.org</a:t>
            </a:r>
            <a:endParaRPr sz="24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3"/>
          <p:cNvSpPr txBox="1"/>
          <p:nvPr>
            <p:ph type="title"/>
          </p:nvPr>
        </p:nvSpPr>
        <p:spPr>
          <a:xfrm>
            <a:off x="265500" y="1233175"/>
            <a:ext cx="4045200" cy="1482300"/>
          </a:xfrm>
          <a:prstGeom prst="rect">
            <a:avLst/>
          </a:prstGeom>
          <a:noFill/>
          <a:ln>
            <a:noFill/>
          </a:ln>
          <a:effectLst>
            <a:outerShdw blurRad="57150" rotWithShape="0" algn="bl" dir="5400000" dist="19050">
              <a:srgbClr val="000000">
                <a:alpha val="49411"/>
              </a:srgbClr>
            </a:outerShdw>
          </a:effectLst>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Upcoming Events</a:t>
            </a:r>
            <a:endParaRPr>
              <a:latin typeface="Roboto Condensed"/>
              <a:ea typeface="Roboto Condensed"/>
              <a:cs typeface="Roboto Condensed"/>
              <a:sym typeface="Roboto Condensed"/>
            </a:endParaRPr>
          </a:p>
        </p:txBody>
      </p:sp>
      <p:sp>
        <p:nvSpPr>
          <p:cNvPr id="100" name="Google Shape;100;p13"/>
          <p:cNvSpPr txBox="1"/>
          <p:nvPr>
            <p:ph idx="2" type="body"/>
          </p:nvPr>
        </p:nvSpPr>
        <p:spPr>
          <a:xfrm>
            <a:off x="4058775" y="254050"/>
            <a:ext cx="4854300" cy="4057800"/>
          </a:xfrm>
          <a:prstGeom prst="rect">
            <a:avLst/>
          </a:prstGeom>
          <a:noFill/>
          <a:ln>
            <a:noFill/>
          </a:ln>
        </p:spPr>
        <p:txBody>
          <a:bodyPr anchorCtr="0" anchor="ctr" bIns="91425" lIns="91425" spcFirstLastPara="1" rIns="91425" wrap="square" tIns="91425">
            <a:normAutofit/>
          </a:bodyPr>
          <a:lstStyle/>
          <a:p>
            <a:pPr indent="0" lvl="0" marL="457200" rtl="0" algn="l">
              <a:lnSpc>
                <a:spcPct val="115000"/>
              </a:lnSpc>
              <a:spcBef>
                <a:spcPts val="0"/>
              </a:spcBef>
              <a:spcAft>
                <a:spcPts val="0"/>
              </a:spcAft>
              <a:buNone/>
            </a:pPr>
            <a:r>
              <a:t/>
            </a:r>
            <a:endParaRPr b="1" sz="2000">
              <a:solidFill>
                <a:srgbClr val="FF0000"/>
              </a:solidFill>
            </a:endParaRPr>
          </a:p>
        </p:txBody>
      </p:sp>
      <p:sp>
        <p:nvSpPr>
          <p:cNvPr id="101" name="Google Shape;101;p13"/>
          <p:cNvSpPr txBox="1"/>
          <p:nvPr/>
        </p:nvSpPr>
        <p:spPr>
          <a:xfrm>
            <a:off x="7779225" y="4844950"/>
            <a:ext cx="1015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07" name="Google Shape;107;p14"/>
          <p:cNvSpPr txBox="1"/>
          <p:nvPr/>
        </p:nvSpPr>
        <p:spPr>
          <a:xfrm>
            <a:off x="605625" y="180775"/>
            <a:ext cx="8072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Time Management</a:t>
            </a:r>
            <a:endParaRPr b="0" i="0" sz="1000" u="none" cap="none" strike="noStrike">
              <a:solidFill>
                <a:srgbClr val="000000"/>
              </a:solidFill>
              <a:latin typeface="Arial"/>
              <a:ea typeface="Arial"/>
              <a:cs typeface="Arial"/>
              <a:sym typeface="Arial"/>
            </a:endParaRPr>
          </a:p>
        </p:txBody>
      </p:sp>
      <p:sp>
        <p:nvSpPr>
          <p:cNvPr id="108" name="Google Shape;108;p14"/>
          <p:cNvSpPr txBox="1"/>
          <p:nvPr/>
        </p:nvSpPr>
        <p:spPr>
          <a:xfrm>
            <a:off x="316375" y="1104175"/>
            <a:ext cx="8614800" cy="3817200"/>
          </a:xfrm>
          <a:prstGeom prst="rect">
            <a:avLst/>
          </a:prstGeom>
          <a:noFill/>
          <a:ln>
            <a:noFill/>
          </a:ln>
        </p:spPr>
        <p:txBody>
          <a:bodyPr anchorCtr="0" anchor="t" bIns="91425" lIns="91425" spcFirstLastPara="1" rIns="91425" wrap="square" tIns="91425">
            <a:spAutoFit/>
          </a:bodyPr>
          <a:lstStyle/>
          <a:p>
            <a:pPr indent="0" lvl="0" marL="4572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Many students struggle with time management. </a:t>
            </a:r>
            <a:endParaRPr b="0" i="0" sz="2000" u="none" cap="none" strike="noStrike">
              <a:solidFill>
                <a:schemeClr val="dk1"/>
              </a:solidFill>
              <a:latin typeface="Arial"/>
              <a:ea typeface="Arial"/>
              <a:cs typeface="Arial"/>
              <a:sym typeface="Arial"/>
            </a:endParaRPr>
          </a:p>
          <a:p>
            <a:pPr indent="0" lvl="0" marL="4572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Between CRCA and ACC classes, participating in clubs and organizations, spending time with friends and family, and self-care, </a:t>
            </a:r>
            <a:endParaRPr b="0" i="0" sz="2000" u="none" cap="none" strike="noStrike">
              <a:solidFill>
                <a:schemeClr val="dk1"/>
              </a:solidFill>
              <a:latin typeface="Arial"/>
              <a:ea typeface="Arial"/>
              <a:cs typeface="Arial"/>
              <a:sym typeface="Arial"/>
            </a:endParaRPr>
          </a:p>
          <a:p>
            <a:pPr indent="0" lvl="0" marL="4572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it can be hard to find time to accomplish everything. </a:t>
            </a:r>
            <a:endParaRPr b="0" i="0" sz="2000" u="none" cap="none" strike="noStrike">
              <a:solidFill>
                <a:schemeClr val="dk1"/>
              </a:solidFill>
              <a:latin typeface="Arial"/>
              <a:ea typeface="Arial"/>
              <a:cs typeface="Arial"/>
              <a:sym typeface="Arial"/>
            </a:endParaRPr>
          </a:p>
          <a:p>
            <a:pPr indent="0" lvl="0" marL="457200" marR="0" rtl="0" algn="ctr">
              <a:lnSpc>
                <a:spcPct val="12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4572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Here are some tips to manage your time and hopefully make your life less stressful. </a:t>
            </a:r>
            <a:endParaRPr b="0" i="0" sz="2000" u="none" cap="none" strike="noStrike">
              <a:solidFill>
                <a:schemeClr val="dk1"/>
              </a:solidFill>
              <a:latin typeface="Arial"/>
              <a:ea typeface="Arial"/>
              <a:cs typeface="Arial"/>
              <a:sym typeface="Arial"/>
            </a:endParaRPr>
          </a:p>
          <a:p>
            <a:pPr indent="0" lvl="0" marL="457200" marR="0" rtl="0" algn="ctr">
              <a:lnSpc>
                <a:spcPct val="12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4572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Time management is a skill that you will always be refining and improving at, even as an adult. </a:t>
            </a:r>
            <a:endParaRPr b="0" i="0" sz="2000" u="none" cap="none" strike="noStrike">
              <a:solidFill>
                <a:schemeClr val="dk1"/>
              </a:solidFill>
              <a:latin typeface="Arial"/>
              <a:ea typeface="Arial"/>
              <a:cs typeface="Arial"/>
              <a:sym typeface="Arial"/>
            </a:endParaRPr>
          </a:p>
        </p:txBody>
      </p:sp>
      <p:sp>
        <p:nvSpPr>
          <p:cNvPr id="109" name="Google Shape;109;p14"/>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15" name="Google Shape;115;p15"/>
          <p:cNvSpPr txBox="1"/>
          <p:nvPr/>
        </p:nvSpPr>
        <p:spPr>
          <a:xfrm>
            <a:off x="605625" y="180775"/>
            <a:ext cx="8072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Time Management</a:t>
            </a:r>
            <a:endParaRPr b="0" i="0" sz="1000" u="none" cap="none" strike="noStrike">
              <a:solidFill>
                <a:srgbClr val="000000"/>
              </a:solidFill>
              <a:latin typeface="Arial"/>
              <a:ea typeface="Arial"/>
              <a:cs typeface="Arial"/>
              <a:sym typeface="Arial"/>
            </a:endParaRPr>
          </a:p>
        </p:txBody>
      </p:sp>
      <p:sp>
        <p:nvSpPr>
          <p:cNvPr id="116" name="Google Shape;116;p15"/>
          <p:cNvSpPr txBox="1"/>
          <p:nvPr/>
        </p:nvSpPr>
        <p:spPr>
          <a:xfrm>
            <a:off x="316375" y="1104175"/>
            <a:ext cx="8614800" cy="3817200"/>
          </a:xfrm>
          <a:prstGeom prst="rect">
            <a:avLst/>
          </a:prstGeom>
          <a:noFill/>
          <a:ln>
            <a:noFill/>
          </a:ln>
        </p:spPr>
        <p:txBody>
          <a:bodyPr anchorCtr="0" anchor="t" bIns="91425" lIns="91425" spcFirstLastPara="1" rIns="91425" wrap="square" tIns="91425">
            <a:spAutoFit/>
          </a:bodyPr>
          <a:lstStyle/>
          <a:p>
            <a:pPr indent="-355600" lvl="0" marL="457200" marR="0" rtl="0" algn="ctr">
              <a:lnSpc>
                <a:spcPct val="120000"/>
              </a:lnSpc>
              <a:spcBef>
                <a:spcPts val="0"/>
              </a:spcBef>
              <a:spcAft>
                <a:spcPts val="0"/>
              </a:spcAft>
              <a:buClr>
                <a:schemeClr val="dk1"/>
              </a:buClr>
              <a:buSzPts val="2000"/>
              <a:buFont typeface="Arial"/>
              <a:buAutoNum type="arabicPeriod"/>
            </a:pPr>
            <a:r>
              <a:rPr b="0" i="0" lang="en" sz="2000" u="none" cap="none" strike="noStrike">
                <a:solidFill>
                  <a:schemeClr val="dk1"/>
                </a:solidFill>
                <a:latin typeface="Arial"/>
                <a:ea typeface="Arial"/>
                <a:cs typeface="Arial"/>
                <a:sym typeface="Arial"/>
              </a:rPr>
              <a:t>Using a day planner is one of the best ideas for organizing your life and responsibilities.  I recommend using a paper planner instead of just a digital one, since this allows you to see what is coming up in the following days, weeks, and months. You can add upcoming papers and exams, but also schedule time with friends and events. </a:t>
            </a:r>
            <a:endParaRPr b="0" i="0" sz="2000" u="none" cap="none" strike="noStrike">
              <a:solidFill>
                <a:schemeClr val="dk1"/>
              </a:solidFill>
              <a:latin typeface="Arial"/>
              <a:ea typeface="Arial"/>
              <a:cs typeface="Arial"/>
              <a:sym typeface="Arial"/>
            </a:endParaRPr>
          </a:p>
          <a:p>
            <a:pPr indent="0" lvl="0" marL="9144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Free day planners can be found in the library. </a:t>
            </a:r>
            <a:endParaRPr b="0" i="0" sz="2000" u="none" cap="none" strike="noStrike">
              <a:solidFill>
                <a:schemeClr val="dk1"/>
              </a:solidFill>
              <a:latin typeface="Arial"/>
              <a:ea typeface="Arial"/>
              <a:cs typeface="Arial"/>
              <a:sym typeface="Arial"/>
            </a:endParaRPr>
          </a:p>
          <a:p>
            <a:pPr indent="0" lvl="0" marL="914400" marR="0" rtl="0" algn="ctr">
              <a:lnSpc>
                <a:spcPct val="12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9144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Planning ahead and starting early are the best ways to lower stress, and a day planner is a good place to start. Be sure to look at it every day. </a:t>
            </a:r>
            <a:endParaRPr b="0" i="0" sz="2000" u="none" cap="none" strike="noStrike">
              <a:solidFill>
                <a:schemeClr val="dk1"/>
              </a:solidFill>
              <a:latin typeface="Arial"/>
              <a:ea typeface="Arial"/>
              <a:cs typeface="Arial"/>
              <a:sym typeface="Arial"/>
            </a:endParaRPr>
          </a:p>
        </p:txBody>
      </p:sp>
      <p:sp>
        <p:nvSpPr>
          <p:cNvPr id="117" name="Google Shape;117;p15"/>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23" name="Google Shape;123;p16"/>
          <p:cNvSpPr txBox="1"/>
          <p:nvPr/>
        </p:nvSpPr>
        <p:spPr>
          <a:xfrm>
            <a:off x="605625" y="180775"/>
            <a:ext cx="8072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Time Management</a:t>
            </a:r>
            <a:endParaRPr b="0" i="0" sz="1000" u="none" cap="none" strike="noStrike">
              <a:solidFill>
                <a:srgbClr val="000000"/>
              </a:solidFill>
              <a:latin typeface="Arial"/>
              <a:ea typeface="Arial"/>
              <a:cs typeface="Arial"/>
              <a:sym typeface="Arial"/>
            </a:endParaRPr>
          </a:p>
        </p:txBody>
      </p:sp>
      <p:sp>
        <p:nvSpPr>
          <p:cNvPr id="124" name="Google Shape;124;p16"/>
          <p:cNvSpPr txBox="1"/>
          <p:nvPr/>
        </p:nvSpPr>
        <p:spPr>
          <a:xfrm>
            <a:off x="316375" y="1104175"/>
            <a:ext cx="8614800" cy="3078300"/>
          </a:xfrm>
          <a:prstGeom prst="rect">
            <a:avLst/>
          </a:prstGeom>
          <a:noFill/>
          <a:ln>
            <a:noFill/>
          </a:ln>
        </p:spPr>
        <p:txBody>
          <a:bodyPr anchorCtr="0" anchor="t" bIns="91425" lIns="91425" spcFirstLastPara="1" rIns="91425" wrap="square" tIns="91425">
            <a:spAutoFit/>
          </a:bodyPr>
          <a:lstStyle/>
          <a:p>
            <a:pPr indent="0" lvl="0" marL="9144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2. Prioritize your time. Consider which assignments and deadlines to focus on and start those early. </a:t>
            </a:r>
            <a:endParaRPr b="0" i="0" sz="2000" u="none" cap="none" strike="noStrike">
              <a:solidFill>
                <a:schemeClr val="dk1"/>
              </a:solidFill>
              <a:latin typeface="Arial"/>
              <a:ea typeface="Arial"/>
              <a:cs typeface="Arial"/>
              <a:sym typeface="Arial"/>
            </a:endParaRPr>
          </a:p>
          <a:p>
            <a:pPr indent="0" lvl="0" marL="9144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Also, if there are simple assignments, get those done first, so you feel accomplished and can mark them off your to-do list. </a:t>
            </a:r>
            <a:endParaRPr b="0" i="0" sz="2000" u="none" cap="none" strike="noStrike">
              <a:solidFill>
                <a:schemeClr val="dk1"/>
              </a:solidFill>
              <a:latin typeface="Arial"/>
              <a:ea typeface="Arial"/>
              <a:cs typeface="Arial"/>
              <a:sym typeface="Arial"/>
            </a:endParaRPr>
          </a:p>
          <a:p>
            <a:pPr indent="0" lvl="0" marL="914400" marR="0" rtl="0" algn="ctr">
              <a:lnSpc>
                <a:spcPct val="12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9144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3. Get help. If you are struggling with time management or on a certain assignment, find a friend, teacher, or a tutor at the ACC Learning Lab to help you out and keep you on task. </a:t>
            </a:r>
            <a:endParaRPr b="0" i="0" sz="2000" u="none" cap="none" strike="noStrike">
              <a:solidFill>
                <a:schemeClr val="dk1"/>
              </a:solidFill>
              <a:latin typeface="Arial"/>
              <a:ea typeface="Arial"/>
              <a:cs typeface="Arial"/>
              <a:sym typeface="Arial"/>
            </a:endParaRPr>
          </a:p>
        </p:txBody>
      </p:sp>
      <p:sp>
        <p:nvSpPr>
          <p:cNvPr id="125" name="Google Shape;125;p16"/>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31" name="Google Shape;131;p17"/>
          <p:cNvSpPr txBox="1"/>
          <p:nvPr/>
        </p:nvSpPr>
        <p:spPr>
          <a:xfrm>
            <a:off x="605625" y="180775"/>
            <a:ext cx="8072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Time Management</a:t>
            </a:r>
            <a:endParaRPr b="0" i="0" sz="1000" u="none" cap="none" strike="noStrike">
              <a:solidFill>
                <a:srgbClr val="000000"/>
              </a:solidFill>
              <a:latin typeface="Arial"/>
              <a:ea typeface="Arial"/>
              <a:cs typeface="Arial"/>
              <a:sym typeface="Arial"/>
            </a:endParaRPr>
          </a:p>
        </p:txBody>
      </p:sp>
      <p:sp>
        <p:nvSpPr>
          <p:cNvPr id="132" name="Google Shape;132;p17"/>
          <p:cNvSpPr txBox="1"/>
          <p:nvPr/>
        </p:nvSpPr>
        <p:spPr>
          <a:xfrm>
            <a:off x="316375" y="1104175"/>
            <a:ext cx="8614800" cy="16008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9144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4. Always remember to take care of yourself and do something to destress everyday. </a:t>
            </a:r>
            <a:endParaRPr b="0" i="0" sz="2000" u="none" cap="none" strike="noStrike">
              <a:solidFill>
                <a:schemeClr val="dk1"/>
              </a:solidFill>
              <a:latin typeface="Arial"/>
              <a:ea typeface="Arial"/>
              <a:cs typeface="Arial"/>
              <a:sym typeface="Arial"/>
            </a:endParaRPr>
          </a:p>
          <a:p>
            <a:pPr indent="0" lvl="0" marL="9144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This will help your physical, emotional, and mental health.</a:t>
            </a:r>
            <a:endParaRPr b="0" i="0" sz="2000" u="none" cap="none" strike="noStrike">
              <a:solidFill>
                <a:schemeClr val="dk1"/>
              </a:solidFill>
              <a:latin typeface="Arial"/>
              <a:ea typeface="Arial"/>
              <a:cs typeface="Arial"/>
              <a:sym typeface="Arial"/>
            </a:endParaRPr>
          </a:p>
        </p:txBody>
      </p:sp>
      <p:sp>
        <p:nvSpPr>
          <p:cNvPr id="133" name="Google Shape;133;p17"/>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pic>
        <p:nvPicPr>
          <p:cNvPr id="134" name="Google Shape;134;p17"/>
          <p:cNvPicPr preferRelativeResize="0"/>
          <p:nvPr/>
        </p:nvPicPr>
        <p:blipFill rotWithShape="1">
          <a:blip r:embed="rId3">
            <a:alphaModFix/>
          </a:blip>
          <a:srcRect b="0" l="0" r="0" t="0"/>
          <a:stretch/>
        </p:blipFill>
        <p:spPr>
          <a:xfrm>
            <a:off x="5195125" y="2842200"/>
            <a:ext cx="3599054" cy="2133725"/>
          </a:xfrm>
          <a:prstGeom prst="rect">
            <a:avLst/>
          </a:prstGeom>
          <a:noFill/>
          <a:ln>
            <a:noFill/>
          </a:ln>
        </p:spPr>
      </p:pic>
      <p:pic>
        <p:nvPicPr>
          <p:cNvPr id="135" name="Google Shape;135;p17"/>
          <p:cNvPicPr preferRelativeResize="0"/>
          <p:nvPr/>
        </p:nvPicPr>
        <p:blipFill rotWithShape="1">
          <a:blip r:embed="rId4">
            <a:alphaModFix/>
          </a:blip>
          <a:srcRect b="0" l="0" r="0" t="0"/>
          <a:stretch/>
        </p:blipFill>
        <p:spPr>
          <a:xfrm>
            <a:off x="316375" y="2842200"/>
            <a:ext cx="3412892" cy="2133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41" name="Google Shape;141;p18"/>
          <p:cNvSpPr txBox="1"/>
          <p:nvPr/>
        </p:nvSpPr>
        <p:spPr>
          <a:xfrm>
            <a:off x="605625" y="180775"/>
            <a:ext cx="8072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Note Taking</a:t>
            </a:r>
            <a:endParaRPr b="0" i="0" sz="1000" u="none" cap="none" strike="noStrike">
              <a:solidFill>
                <a:srgbClr val="000000"/>
              </a:solidFill>
              <a:latin typeface="Arial"/>
              <a:ea typeface="Arial"/>
              <a:cs typeface="Arial"/>
              <a:sym typeface="Arial"/>
            </a:endParaRPr>
          </a:p>
        </p:txBody>
      </p:sp>
      <p:sp>
        <p:nvSpPr>
          <p:cNvPr id="142" name="Google Shape;142;p18"/>
          <p:cNvSpPr txBox="1"/>
          <p:nvPr/>
        </p:nvSpPr>
        <p:spPr>
          <a:xfrm>
            <a:off x="316375" y="1104175"/>
            <a:ext cx="8614800" cy="3817200"/>
          </a:xfrm>
          <a:prstGeom prst="rect">
            <a:avLst/>
          </a:prstGeom>
          <a:noFill/>
          <a:ln>
            <a:noFill/>
          </a:ln>
        </p:spPr>
        <p:txBody>
          <a:bodyPr anchorCtr="0" anchor="t" bIns="91425" lIns="91425" spcFirstLastPara="1" rIns="91425" wrap="square" tIns="91425">
            <a:spAutoFit/>
          </a:bodyPr>
          <a:lstStyle/>
          <a:p>
            <a:pPr indent="0" lvl="0" marL="9144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Note taking during class can be frustrating for many students, especially when the professor is going quick. </a:t>
            </a:r>
            <a:endParaRPr b="0" i="0" sz="2000" u="none" cap="none" strike="noStrike">
              <a:solidFill>
                <a:schemeClr val="dk1"/>
              </a:solidFill>
              <a:latin typeface="Arial"/>
              <a:ea typeface="Arial"/>
              <a:cs typeface="Arial"/>
              <a:sym typeface="Arial"/>
            </a:endParaRPr>
          </a:p>
          <a:p>
            <a:pPr indent="0" lvl="0" marL="9144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But note taking is important and can greatly improve your grades. </a:t>
            </a:r>
            <a:endParaRPr b="0" i="0" sz="2000" u="none" cap="none" strike="noStrike">
              <a:solidFill>
                <a:schemeClr val="dk1"/>
              </a:solidFill>
              <a:latin typeface="Arial"/>
              <a:ea typeface="Arial"/>
              <a:cs typeface="Arial"/>
              <a:sym typeface="Arial"/>
            </a:endParaRPr>
          </a:p>
          <a:p>
            <a:pPr indent="0" lvl="0" marL="9144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Here’s how:</a:t>
            </a:r>
            <a:endParaRPr b="0" i="0" sz="2000" u="none" cap="none" strike="noStrike">
              <a:solidFill>
                <a:schemeClr val="dk1"/>
              </a:solidFill>
              <a:latin typeface="Arial"/>
              <a:ea typeface="Arial"/>
              <a:cs typeface="Arial"/>
              <a:sym typeface="Arial"/>
            </a:endParaRPr>
          </a:p>
          <a:p>
            <a:pPr indent="-355600" lvl="0" marL="457200" marR="0" rtl="0" algn="ctr">
              <a:lnSpc>
                <a:spcPct val="120000"/>
              </a:lnSpc>
              <a:spcBef>
                <a:spcPts val="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Helps you stay awake and focused during class. </a:t>
            </a:r>
            <a:endParaRPr b="0" i="0" sz="2000" u="none" cap="none" strike="noStrike">
              <a:solidFill>
                <a:schemeClr val="dk1"/>
              </a:solidFill>
              <a:latin typeface="Arial"/>
              <a:ea typeface="Arial"/>
              <a:cs typeface="Arial"/>
              <a:sym typeface="Arial"/>
            </a:endParaRPr>
          </a:p>
          <a:p>
            <a:pPr indent="-355600" lvl="0" marL="457200" marR="0" rtl="0" algn="ctr">
              <a:lnSpc>
                <a:spcPct val="120000"/>
              </a:lnSpc>
              <a:spcBef>
                <a:spcPts val="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Helps you learn the material and makes it easier to study when there is a test. </a:t>
            </a:r>
            <a:endParaRPr b="0" i="0" sz="2000" u="none" cap="none" strike="noStrike">
              <a:solidFill>
                <a:schemeClr val="dk1"/>
              </a:solidFill>
              <a:latin typeface="Arial"/>
              <a:ea typeface="Arial"/>
              <a:cs typeface="Arial"/>
              <a:sym typeface="Arial"/>
            </a:endParaRPr>
          </a:p>
          <a:p>
            <a:pPr indent="-355600" lvl="0" marL="457200" marR="0" rtl="0" algn="ctr">
              <a:lnSpc>
                <a:spcPct val="120000"/>
              </a:lnSpc>
              <a:spcBef>
                <a:spcPts val="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Is a skill that can be used later in college or in your career</a:t>
            </a:r>
            <a:endParaRPr b="0" i="0" sz="2000" u="none" cap="none" strike="noStrike">
              <a:solidFill>
                <a:schemeClr val="dk1"/>
              </a:solidFill>
              <a:latin typeface="Arial"/>
              <a:ea typeface="Arial"/>
              <a:cs typeface="Arial"/>
              <a:sym typeface="Arial"/>
            </a:endParaRPr>
          </a:p>
          <a:p>
            <a:pPr indent="-355600" lvl="0" marL="457200" marR="0" rtl="0" algn="ctr">
              <a:lnSpc>
                <a:spcPct val="120000"/>
              </a:lnSpc>
              <a:spcBef>
                <a:spcPts val="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Can assist others when they are absent from class</a:t>
            </a:r>
            <a:endParaRPr b="0" i="0" sz="2000" u="none" cap="none" strike="noStrike">
              <a:solidFill>
                <a:schemeClr val="dk1"/>
              </a:solidFill>
              <a:latin typeface="Arial"/>
              <a:ea typeface="Arial"/>
              <a:cs typeface="Arial"/>
              <a:sym typeface="Arial"/>
            </a:endParaRPr>
          </a:p>
          <a:p>
            <a:pPr indent="0" lvl="0" marL="914400" marR="0" rtl="0" algn="ctr">
              <a:lnSpc>
                <a:spcPct val="12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43" name="Google Shape;143;p18"/>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49" name="Google Shape;149;p19"/>
          <p:cNvSpPr txBox="1"/>
          <p:nvPr/>
        </p:nvSpPr>
        <p:spPr>
          <a:xfrm>
            <a:off x="460225" y="180775"/>
            <a:ext cx="82176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Note Taking</a:t>
            </a:r>
            <a:endParaRPr b="0" i="0" sz="1000" u="none" cap="none" strike="noStrike">
              <a:solidFill>
                <a:srgbClr val="000000"/>
              </a:solidFill>
              <a:latin typeface="Arial"/>
              <a:ea typeface="Arial"/>
              <a:cs typeface="Arial"/>
              <a:sym typeface="Arial"/>
            </a:endParaRPr>
          </a:p>
        </p:txBody>
      </p:sp>
      <p:sp>
        <p:nvSpPr>
          <p:cNvPr id="150" name="Google Shape;150;p19"/>
          <p:cNvSpPr txBox="1"/>
          <p:nvPr/>
        </p:nvSpPr>
        <p:spPr>
          <a:xfrm>
            <a:off x="397725" y="1104175"/>
            <a:ext cx="8280300" cy="4556100"/>
          </a:xfrm>
          <a:prstGeom prst="rect">
            <a:avLst/>
          </a:prstGeom>
          <a:noFill/>
          <a:ln>
            <a:noFill/>
          </a:ln>
        </p:spPr>
        <p:txBody>
          <a:bodyPr anchorCtr="0" anchor="t" bIns="91425" lIns="91425" spcFirstLastPara="1" rIns="91425" wrap="square" tIns="91425">
            <a:spAutoFit/>
          </a:bodyPr>
          <a:lstStyle/>
          <a:p>
            <a:pPr indent="0" lvl="0" marL="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Will you use a notebook or your laptop? </a:t>
            </a:r>
            <a:endParaRPr b="0" i="0" sz="200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Either works as long as your laptop is not also a distraction. </a:t>
            </a:r>
            <a:endParaRPr b="0" i="0" sz="2000" u="none" cap="none" strike="noStrike">
              <a:solidFill>
                <a:schemeClr val="dk1"/>
              </a:solidFill>
              <a:latin typeface="Arial"/>
              <a:ea typeface="Arial"/>
              <a:cs typeface="Arial"/>
              <a:sym typeface="Arial"/>
            </a:endParaRPr>
          </a:p>
          <a:p>
            <a:pPr indent="0" lvl="0" marL="1371600" marR="0" rtl="0" algn="ctr">
              <a:lnSpc>
                <a:spcPct val="12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Keep organized by assigning different notebooks or folders in your Google Drive for each subject. </a:t>
            </a:r>
            <a:endParaRPr b="0" i="0" sz="200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What is frustrating about note taking is when you get behind. Don’t try to write down every word the professor says, </a:t>
            </a:r>
            <a:endParaRPr b="0" i="0" sz="200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understand the big picture and stick to the important </a:t>
            </a:r>
            <a:endParaRPr b="0" i="0" sz="200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facts and concepts. </a:t>
            </a:r>
            <a:endParaRPr b="0" i="0" sz="2000" u="none" cap="none" strike="noStrike">
              <a:solidFill>
                <a:schemeClr val="dk1"/>
              </a:solidFill>
              <a:latin typeface="Arial"/>
              <a:ea typeface="Arial"/>
              <a:cs typeface="Arial"/>
              <a:sym typeface="Arial"/>
            </a:endParaRPr>
          </a:p>
          <a:p>
            <a:pPr indent="0" lvl="0" marL="1371600" marR="0" rtl="0" algn="ctr">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0" lvl="0" marL="914400" marR="0" rtl="0" algn="ctr">
              <a:lnSpc>
                <a:spcPct val="12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51" name="Google Shape;151;p19"/>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57" name="Google Shape;157;p20"/>
          <p:cNvSpPr txBox="1"/>
          <p:nvPr/>
        </p:nvSpPr>
        <p:spPr>
          <a:xfrm>
            <a:off x="605625" y="180775"/>
            <a:ext cx="8072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Assignment</a:t>
            </a:r>
            <a:endParaRPr b="0" i="0" sz="1000" u="none" cap="none" strike="noStrike">
              <a:solidFill>
                <a:srgbClr val="000000"/>
              </a:solidFill>
              <a:latin typeface="Arial"/>
              <a:ea typeface="Arial"/>
              <a:cs typeface="Arial"/>
              <a:sym typeface="Arial"/>
            </a:endParaRPr>
          </a:p>
        </p:txBody>
      </p:sp>
      <p:sp>
        <p:nvSpPr>
          <p:cNvPr id="158" name="Google Shape;158;p20"/>
          <p:cNvSpPr txBox="1"/>
          <p:nvPr/>
        </p:nvSpPr>
        <p:spPr>
          <a:xfrm>
            <a:off x="299875" y="1256575"/>
            <a:ext cx="4420200" cy="3591600"/>
          </a:xfrm>
          <a:prstGeom prst="rect">
            <a:avLst/>
          </a:prstGeom>
          <a:noFill/>
          <a:ln>
            <a:noFill/>
          </a:ln>
        </p:spPr>
        <p:txBody>
          <a:bodyPr anchorCtr="0" anchor="t" bIns="91425" lIns="91425" spcFirstLastPara="1" rIns="91425" wrap="square" tIns="91425">
            <a:spAutoFit/>
          </a:bodyPr>
          <a:lstStyle/>
          <a:p>
            <a:pPr indent="0" lvl="0" marL="0" marR="0" rtl="0" algn="ctr">
              <a:lnSpc>
                <a:spcPct val="120000"/>
              </a:lnSpc>
              <a:spcBef>
                <a:spcPts val="1000"/>
              </a:spcBef>
              <a:spcAft>
                <a:spcPts val="0"/>
              </a:spcAft>
              <a:buClr>
                <a:schemeClr val="dk1"/>
              </a:buClr>
              <a:buSzPts val="1100"/>
              <a:buFont typeface="Arial"/>
              <a:buNone/>
            </a:pPr>
            <a:r>
              <a:rPr b="0" i="0" lang="en" sz="2000" u="none" cap="none" strike="noStrike">
                <a:solidFill>
                  <a:schemeClr val="dk1"/>
                </a:solidFill>
                <a:latin typeface="Arial"/>
                <a:ea typeface="Arial"/>
                <a:cs typeface="Arial"/>
                <a:sym typeface="Arial"/>
              </a:rPr>
              <a:t>Take out your day planner and plan out the rest of the week. </a:t>
            </a:r>
            <a:endParaRPr b="0" i="0" sz="2000" u="none" cap="none" strike="noStrike">
              <a:solidFill>
                <a:schemeClr val="dk1"/>
              </a:solidFill>
              <a:latin typeface="Arial"/>
              <a:ea typeface="Arial"/>
              <a:cs typeface="Arial"/>
              <a:sym typeface="Arial"/>
            </a:endParaRPr>
          </a:p>
          <a:p>
            <a:pPr indent="0" lvl="0" marL="0" marR="0" rtl="0" algn="ctr">
              <a:lnSpc>
                <a:spcPct val="120000"/>
              </a:lnSpc>
              <a:spcBef>
                <a:spcPts val="1000"/>
              </a:spcBef>
              <a:spcAft>
                <a:spcPts val="0"/>
              </a:spcAft>
              <a:buClr>
                <a:schemeClr val="dk1"/>
              </a:buClr>
              <a:buSzPts val="1100"/>
              <a:buFont typeface="Arial"/>
              <a:buNone/>
            </a:pPr>
            <a:r>
              <a:rPr b="0" i="0" lang="en" sz="2000" u="none" cap="none" strike="noStrike">
                <a:solidFill>
                  <a:schemeClr val="dk1"/>
                </a:solidFill>
                <a:latin typeface="Arial"/>
                <a:ea typeface="Arial"/>
                <a:cs typeface="Arial"/>
                <a:sym typeface="Arial"/>
              </a:rPr>
              <a:t>Answer the following question in the comments section: </a:t>
            </a:r>
            <a:endParaRPr b="0" i="0" sz="2000" u="none" cap="none" strike="noStrike">
              <a:solidFill>
                <a:schemeClr val="dk1"/>
              </a:solidFill>
              <a:latin typeface="Arial"/>
              <a:ea typeface="Arial"/>
              <a:cs typeface="Arial"/>
              <a:sym typeface="Arial"/>
            </a:endParaRPr>
          </a:p>
          <a:p>
            <a:pPr indent="0" lvl="0" marL="0" marR="0" rtl="0" algn="ctr">
              <a:lnSpc>
                <a:spcPct val="120000"/>
              </a:lnSpc>
              <a:spcBef>
                <a:spcPts val="1000"/>
              </a:spcBef>
              <a:spcAft>
                <a:spcPts val="0"/>
              </a:spcAft>
              <a:buClr>
                <a:schemeClr val="dk1"/>
              </a:buClr>
              <a:buSzPts val="1100"/>
              <a:buFont typeface="Arial"/>
              <a:buNone/>
            </a:pPr>
            <a:r>
              <a:rPr b="0" i="0" lang="en" sz="2000" u="none" cap="none" strike="noStrike">
                <a:solidFill>
                  <a:schemeClr val="dk1"/>
                </a:solidFill>
                <a:latin typeface="Arial"/>
                <a:ea typeface="Arial"/>
                <a:cs typeface="Arial"/>
                <a:sym typeface="Arial"/>
              </a:rPr>
              <a:t>What is the date for your grade’s Parent Meeting?</a:t>
            </a:r>
            <a:endParaRPr b="0" i="0" sz="2000" u="none" cap="none" strike="noStrike">
              <a:solidFill>
                <a:schemeClr val="dk1"/>
              </a:solidFill>
              <a:latin typeface="Arial"/>
              <a:ea typeface="Arial"/>
              <a:cs typeface="Arial"/>
              <a:sym typeface="Arial"/>
            </a:endParaRPr>
          </a:p>
          <a:p>
            <a:pPr indent="0" lvl="0" marL="0" marR="0" rtl="0" algn="ctr">
              <a:lnSpc>
                <a:spcPct val="120000"/>
              </a:lnSpc>
              <a:spcBef>
                <a:spcPts val="100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a:p>
            <a:pPr indent="0" lvl="0" marL="914400" marR="0" rtl="0" algn="ctr">
              <a:lnSpc>
                <a:spcPct val="120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59" name="Google Shape;159;p20"/>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pic>
        <p:nvPicPr>
          <p:cNvPr id="160" name="Google Shape;160;p20"/>
          <p:cNvPicPr preferRelativeResize="0"/>
          <p:nvPr/>
        </p:nvPicPr>
        <p:blipFill rotWithShape="1">
          <a:blip r:embed="rId3">
            <a:alphaModFix/>
          </a:blip>
          <a:srcRect b="0" l="0" r="0" t="0"/>
          <a:stretch/>
        </p:blipFill>
        <p:spPr>
          <a:xfrm>
            <a:off x="4888975" y="1256575"/>
            <a:ext cx="4102625" cy="307696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